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6" r:id="rId4"/>
    <p:sldId id="258" r:id="rId5"/>
    <p:sldId id="267" r:id="rId6"/>
    <p:sldId id="259" r:id="rId7"/>
    <p:sldId id="268" r:id="rId8"/>
    <p:sldId id="260" r:id="rId9"/>
    <p:sldId id="269" r:id="rId10"/>
    <p:sldId id="261" r:id="rId11"/>
    <p:sldId id="270" r:id="rId12"/>
    <p:sldId id="262" r:id="rId13"/>
    <p:sldId id="263" r:id="rId14"/>
    <p:sldId id="264" r:id="rId15"/>
    <p:sldId id="265"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9" d="100"/>
          <a:sy n="69" d="100"/>
        </p:scale>
        <p:origin x="60"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1/29/2021</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design.upenn.edu/fine-arts/undergraduate/curriculu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arts.ufl.edu/academics/art-and-art-history/programs/graphic-design/"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bu.edu/cfa/academics/find-a-degreeprogram/school-of-visual-arts/graphic-design/"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oodle.com/articles/the-5-highest-paying-graphic-design-careers-with-a-bachelors-degree" TargetMode="External"/><Relationship Id="rId2" Type="http://schemas.openxmlformats.org/officeDocument/2006/relationships/hyperlink" Target="https://www.gamedesigning.org/graphic/design-schools/" TargetMode="External"/><Relationship Id="rId1" Type="http://schemas.openxmlformats.org/officeDocument/2006/relationships/slideLayout" Target="../slideLayouts/slideLayout2.xml"/><Relationship Id="rId4" Type="http://schemas.openxmlformats.org/officeDocument/2006/relationships/hyperlink" Target="https://www.rasmussen.edu/degrees/design/blog/how-much-do-graphic-designer-mak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D182-2D5D-4912-9951-72D381953394}"/>
              </a:ext>
            </a:extLst>
          </p:cNvPr>
          <p:cNvSpPr>
            <a:spLocks noGrp="1"/>
          </p:cNvSpPr>
          <p:nvPr>
            <p:ph type="ctrTitle"/>
          </p:nvPr>
        </p:nvSpPr>
        <p:spPr>
          <a:xfrm>
            <a:off x="2692398" y="1871131"/>
            <a:ext cx="6815669" cy="3545996"/>
          </a:xfrm>
        </p:spPr>
        <p:txBody>
          <a:bodyPr/>
          <a:lstStyle/>
          <a:p>
            <a:br>
              <a:rPr lang="en-US" sz="2400" b="1" dirty="0"/>
            </a:br>
            <a:br>
              <a:rPr lang="en-US" sz="2400" b="1" dirty="0"/>
            </a:br>
            <a:br>
              <a:rPr lang="en-US" sz="2400" b="1" dirty="0"/>
            </a:br>
            <a:br>
              <a:rPr lang="en-US" sz="2400" b="1" dirty="0"/>
            </a:br>
            <a:r>
              <a:rPr lang="en-US" sz="3200" b="1" dirty="0"/>
              <a:t>Graphic Design</a:t>
            </a:r>
            <a:br>
              <a:rPr lang="en-US" sz="3200" dirty="0"/>
            </a:br>
            <a:br>
              <a:rPr lang="en-US" sz="3200" dirty="0"/>
            </a:br>
            <a:br>
              <a:rPr lang="en-US" sz="3200" dirty="0"/>
            </a:br>
            <a:r>
              <a:rPr lang="en-US" sz="3200" dirty="0"/>
              <a:t>Author </a:t>
            </a:r>
            <a:br>
              <a:rPr lang="en-US" sz="3200" dirty="0"/>
            </a:br>
            <a:r>
              <a:rPr lang="en-US" sz="3200" dirty="0"/>
              <a:t>Institutional Affiliation</a:t>
            </a:r>
            <a:br>
              <a:rPr lang="en-US" sz="3200" dirty="0"/>
            </a:br>
            <a:r>
              <a:rPr lang="en-US" sz="3200" dirty="0"/>
              <a:t>Instructor </a:t>
            </a:r>
            <a:br>
              <a:rPr lang="en-US" sz="3200" dirty="0"/>
            </a:br>
            <a:r>
              <a:rPr lang="en-US" sz="3200" dirty="0"/>
              <a:t>Course code </a:t>
            </a:r>
            <a:br>
              <a:rPr lang="en-US" sz="3200" dirty="0"/>
            </a:br>
            <a:r>
              <a:rPr lang="en-US" sz="3200" dirty="0"/>
              <a:t>Date of submission</a:t>
            </a:r>
            <a:endParaRPr lang="en-US" sz="2400" dirty="0"/>
          </a:p>
        </p:txBody>
      </p:sp>
    </p:spTree>
    <p:extLst>
      <p:ext uri="{BB962C8B-B14F-4D97-AF65-F5344CB8AC3E}">
        <p14:creationId xmlns:p14="http://schemas.microsoft.com/office/powerpoint/2010/main" val="3350735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98AE-1EDB-416B-9A2F-53AC4C92E90D}"/>
              </a:ext>
            </a:extLst>
          </p:cNvPr>
          <p:cNvSpPr>
            <a:spLocks noGrp="1"/>
          </p:cNvSpPr>
          <p:nvPr>
            <p:ph type="title"/>
          </p:nvPr>
        </p:nvSpPr>
        <p:spPr/>
        <p:txBody>
          <a:bodyPr/>
          <a:lstStyle/>
          <a:p>
            <a:r>
              <a:rPr lang="en-US" dirty="0"/>
              <a:t>What do people do in this Career?</a:t>
            </a:r>
          </a:p>
        </p:txBody>
      </p:sp>
      <p:sp>
        <p:nvSpPr>
          <p:cNvPr id="3" name="Content Placeholder 2">
            <a:extLst>
              <a:ext uri="{FF2B5EF4-FFF2-40B4-BE49-F238E27FC236}">
                <a16:creationId xmlns:a16="http://schemas.microsoft.com/office/drawing/2014/main" id="{665EF854-D287-4250-8CF9-1439A9F633A8}"/>
              </a:ext>
            </a:extLst>
          </p:cNvPr>
          <p:cNvSpPr>
            <a:spLocks noGrp="1"/>
          </p:cNvSpPr>
          <p:nvPr>
            <p:ph idx="1"/>
          </p:nvPr>
        </p:nvSpPr>
        <p:spPr/>
        <p:txBody>
          <a:bodyPr>
            <a:normAutofit fontScale="92500" lnSpcReduction="20000"/>
          </a:bodyPr>
          <a:lstStyle/>
          <a:p>
            <a:pPr algn="just"/>
            <a:r>
              <a:rPr lang="en-US" dirty="0"/>
              <a:t>I have chosen the career of graphic design. People in this career create visual concepts by either using computers or by hands. </a:t>
            </a:r>
          </a:p>
          <a:p>
            <a:pPr algn="just"/>
            <a:r>
              <a:rPr lang="en-US" dirty="0"/>
              <a:t>These visual concepts particularly communicate ideas that inspire, motivate and captivate consumers. In graphic design, graphic designers develop the overall layout and production design for various applications that include advertisements, magazines, brochures and even corporate reports. </a:t>
            </a:r>
          </a:p>
          <a:p>
            <a:pPr algn="just"/>
            <a:r>
              <a:rPr lang="en-US" dirty="0"/>
              <a:t>This career interests me because, in the near future, the design industry is expected to grow since companies and business organizations have understood the positive implication of graphic designers in inspiring both employees and customers through the creation of the excellent visual design to promote their brands.</a:t>
            </a:r>
          </a:p>
        </p:txBody>
      </p:sp>
    </p:spTree>
    <p:extLst>
      <p:ext uri="{BB962C8B-B14F-4D97-AF65-F5344CB8AC3E}">
        <p14:creationId xmlns:p14="http://schemas.microsoft.com/office/powerpoint/2010/main" val="1943608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BC562-533B-4B7C-AFF3-A444243E18C7}"/>
              </a:ext>
            </a:extLst>
          </p:cNvPr>
          <p:cNvSpPr>
            <a:spLocks noGrp="1"/>
          </p:cNvSpPr>
          <p:nvPr>
            <p:ph type="title"/>
          </p:nvPr>
        </p:nvSpPr>
        <p:spPr/>
        <p:txBody>
          <a:bodyPr/>
          <a:lstStyle/>
          <a:p>
            <a:r>
              <a:rPr lang="en-US" dirty="0"/>
              <a:t>Images showing various types of arts</a:t>
            </a:r>
          </a:p>
        </p:txBody>
      </p:sp>
      <p:pic>
        <p:nvPicPr>
          <p:cNvPr id="4" name="Content Placeholder 3">
            <a:extLst>
              <a:ext uri="{FF2B5EF4-FFF2-40B4-BE49-F238E27FC236}">
                <a16:creationId xmlns:a16="http://schemas.microsoft.com/office/drawing/2014/main" id="{516DB428-0A6B-470F-A3AF-857E91057A5C}"/>
              </a:ext>
            </a:extLst>
          </p:cNvPr>
          <p:cNvPicPr>
            <a:picLocks noGrp="1" noChangeAspect="1"/>
          </p:cNvPicPr>
          <p:nvPr>
            <p:ph idx="1"/>
          </p:nvPr>
        </p:nvPicPr>
        <p:blipFill>
          <a:blip r:embed="rId2"/>
          <a:stretch>
            <a:fillRect/>
          </a:stretch>
        </p:blipFill>
        <p:spPr>
          <a:xfrm>
            <a:off x="1394546" y="2428877"/>
            <a:ext cx="2143125" cy="2143125"/>
          </a:xfrm>
          <a:prstGeom prst="rect">
            <a:avLst/>
          </a:prstGeom>
        </p:spPr>
      </p:pic>
      <p:pic>
        <p:nvPicPr>
          <p:cNvPr id="5" name="Picture 4">
            <a:extLst>
              <a:ext uri="{FF2B5EF4-FFF2-40B4-BE49-F238E27FC236}">
                <a16:creationId xmlns:a16="http://schemas.microsoft.com/office/drawing/2014/main" id="{B758BEA8-4A59-442F-875A-9A1232697901}"/>
              </a:ext>
            </a:extLst>
          </p:cNvPr>
          <p:cNvPicPr>
            <a:picLocks noChangeAspect="1"/>
          </p:cNvPicPr>
          <p:nvPr/>
        </p:nvPicPr>
        <p:blipFill>
          <a:blip r:embed="rId3"/>
          <a:stretch>
            <a:fillRect/>
          </a:stretch>
        </p:blipFill>
        <p:spPr>
          <a:xfrm>
            <a:off x="3537671" y="2386012"/>
            <a:ext cx="2190750" cy="2085975"/>
          </a:xfrm>
          <a:prstGeom prst="rect">
            <a:avLst/>
          </a:prstGeom>
        </p:spPr>
      </p:pic>
      <p:pic>
        <p:nvPicPr>
          <p:cNvPr id="6" name="Picture 5">
            <a:extLst>
              <a:ext uri="{FF2B5EF4-FFF2-40B4-BE49-F238E27FC236}">
                <a16:creationId xmlns:a16="http://schemas.microsoft.com/office/drawing/2014/main" id="{EC832687-0DE1-4C9B-BB50-55D41D78FA3D}"/>
              </a:ext>
            </a:extLst>
          </p:cNvPr>
          <p:cNvPicPr>
            <a:picLocks noChangeAspect="1"/>
          </p:cNvPicPr>
          <p:nvPr/>
        </p:nvPicPr>
        <p:blipFill>
          <a:blip r:embed="rId4"/>
          <a:stretch>
            <a:fillRect/>
          </a:stretch>
        </p:blipFill>
        <p:spPr>
          <a:xfrm>
            <a:off x="5680796" y="2428877"/>
            <a:ext cx="2952750" cy="1543050"/>
          </a:xfrm>
          <a:prstGeom prst="rect">
            <a:avLst/>
          </a:prstGeom>
        </p:spPr>
      </p:pic>
      <p:pic>
        <p:nvPicPr>
          <p:cNvPr id="7" name="Picture 6">
            <a:extLst>
              <a:ext uri="{FF2B5EF4-FFF2-40B4-BE49-F238E27FC236}">
                <a16:creationId xmlns:a16="http://schemas.microsoft.com/office/drawing/2014/main" id="{6E812B90-0D09-47FF-92E8-6E5326720469}"/>
              </a:ext>
            </a:extLst>
          </p:cNvPr>
          <p:cNvPicPr>
            <a:picLocks noChangeAspect="1"/>
          </p:cNvPicPr>
          <p:nvPr/>
        </p:nvPicPr>
        <p:blipFill>
          <a:blip r:embed="rId5"/>
          <a:stretch>
            <a:fillRect/>
          </a:stretch>
        </p:blipFill>
        <p:spPr>
          <a:xfrm>
            <a:off x="8633546" y="2428877"/>
            <a:ext cx="1847850" cy="2476500"/>
          </a:xfrm>
          <a:prstGeom prst="rect">
            <a:avLst/>
          </a:prstGeom>
        </p:spPr>
      </p:pic>
    </p:spTree>
    <p:extLst>
      <p:ext uri="{BB962C8B-B14F-4D97-AF65-F5344CB8AC3E}">
        <p14:creationId xmlns:p14="http://schemas.microsoft.com/office/powerpoint/2010/main" val="413899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7669-7A1F-42B6-89C3-6C4B4022B24B}"/>
              </a:ext>
            </a:extLst>
          </p:cNvPr>
          <p:cNvSpPr>
            <a:spLocks noGrp="1"/>
          </p:cNvSpPr>
          <p:nvPr>
            <p:ph type="title"/>
          </p:nvPr>
        </p:nvSpPr>
        <p:spPr/>
        <p:txBody>
          <a:bodyPr>
            <a:normAutofit fontScale="90000"/>
          </a:bodyPr>
          <a:lstStyle/>
          <a:p>
            <a:r>
              <a:rPr lang="en-US" dirty="0"/>
              <a:t>What talents and abilities are required to ensure success?</a:t>
            </a:r>
          </a:p>
        </p:txBody>
      </p:sp>
      <p:sp>
        <p:nvSpPr>
          <p:cNvPr id="3" name="Content Placeholder 2">
            <a:extLst>
              <a:ext uri="{FF2B5EF4-FFF2-40B4-BE49-F238E27FC236}">
                <a16:creationId xmlns:a16="http://schemas.microsoft.com/office/drawing/2014/main" id="{057ACCD4-1CCF-494A-9246-E0A745763205}"/>
              </a:ext>
            </a:extLst>
          </p:cNvPr>
          <p:cNvSpPr>
            <a:spLocks noGrp="1"/>
          </p:cNvSpPr>
          <p:nvPr>
            <p:ph idx="1"/>
          </p:nvPr>
        </p:nvSpPr>
        <p:spPr/>
        <p:txBody>
          <a:bodyPr>
            <a:normAutofit fontScale="92500"/>
          </a:bodyPr>
          <a:lstStyle/>
          <a:p>
            <a:pPr algn="just"/>
            <a:r>
              <a:rPr lang="en-US" dirty="0"/>
              <a:t>To become a successful graphic designer, it is very essential for aspiring individuals to have a background in specialized design or even other aspects of design. </a:t>
            </a:r>
          </a:p>
          <a:p>
            <a:pPr algn="just"/>
            <a:r>
              <a:rPr lang="en-US" dirty="0"/>
              <a:t>Professionally, designers are required to possess skills that encompass the use of computers and other manipulative tools such as photoshop. </a:t>
            </a:r>
          </a:p>
          <a:p>
            <a:pPr algn="just"/>
            <a:r>
              <a:rPr lang="en-US" dirty="0"/>
              <a:t>Similarly, besides the professional skills, designers also need to exhibit key skills that include; exceptional creativity and innovation, accuracy and attention to detail and a sound understanding of the latest trends and their role within a commercial environment. </a:t>
            </a:r>
          </a:p>
          <a:p>
            <a:pPr algn="just"/>
            <a:endParaRPr lang="en-US" dirty="0"/>
          </a:p>
        </p:txBody>
      </p:sp>
    </p:spTree>
    <p:extLst>
      <p:ext uri="{BB962C8B-B14F-4D97-AF65-F5344CB8AC3E}">
        <p14:creationId xmlns:p14="http://schemas.microsoft.com/office/powerpoint/2010/main" val="4213183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499A8-358E-4FAE-9611-C64526529A8C}"/>
              </a:ext>
            </a:extLst>
          </p:cNvPr>
          <p:cNvSpPr>
            <a:spLocks noGrp="1"/>
          </p:cNvSpPr>
          <p:nvPr>
            <p:ph type="title"/>
          </p:nvPr>
        </p:nvSpPr>
        <p:spPr/>
        <p:txBody>
          <a:bodyPr/>
          <a:lstStyle/>
          <a:p>
            <a:r>
              <a:rPr lang="en-US" dirty="0"/>
              <a:t>Skills and abilities required</a:t>
            </a:r>
          </a:p>
        </p:txBody>
      </p:sp>
      <p:pic>
        <p:nvPicPr>
          <p:cNvPr id="4" name="Content Placeholder 3">
            <a:extLst>
              <a:ext uri="{FF2B5EF4-FFF2-40B4-BE49-F238E27FC236}">
                <a16:creationId xmlns:a16="http://schemas.microsoft.com/office/drawing/2014/main" id="{805EA6FD-24C2-4165-B579-519FA97A3AD8}"/>
              </a:ext>
            </a:extLst>
          </p:cNvPr>
          <p:cNvPicPr>
            <a:picLocks noGrp="1" noChangeAspect="1"/>
          </p:cNvPicPr>
          <p:nvPr>
            <p:ph idx="1"/>
          </p:nvPr>
        </p:nvPicPr>
        <p:blipFill>
          <a:blip r:embed="rId2"/>
          <a:stretch>
            <a:fillRect/>
          </a:stretch>
        </p:blipFill>
        <p:spPr>
          <a:xfrm>
            <a:off x="1295402" y="2285999"/>
            <a:ext cx="4087523" cy="2743489"/>
          </a:xfrm>
          <a:prstGeom prst="rect">
            <a:avLst/>
          </a:prstGeom>
        </p:spPr>
      </p:pic>
      <p:pic>
        <p:nvPicPr>
          <p:cNvPr id="5" name="Picture 4">
            <a:extLst>
              <a:ext uri="{FF2B5EF4-FFF2-40B4-BE49-F238E27FC236}">
                <a16:creationId xmlns:a16="http://schemas.microsoft.com/office/drawing/2014/main" id="{D49D8BD2-E89F-4762-B924-BB0DA702B7E1}"/>
              </a:ext>
            </a:extLst>
          </p:cNvPr>
          <p:cNvPicPr>
            <a:picLocks noChangeAspect="1"/>
          </p:cNvPicPr>
          <p:nvPr/>
        </p:nvPicPr>
        <p:blipFill>
          <a:blip r:embed="rId3"/>
          <a:stretch>
            <a:fillRect/>
          </a:stretch>
        </p:blipFill>
        <p:spPr>
          <a:xfrm>
            <a:off x="5382925" y="2285999"/>
            <a:ext cx="5285075" cy="2881745"/>
          </a:xfrm>
          <a:prstGeom prst="rect">
            <a:avLst/>
          </a:prstGeom>
        </p:spPr>
      </p:pic>
    </p:spTree>
    <p:extLst>
      <p:ext uri="{BB962C8B-B14F-4D97-AF65-F5344CB8AC3E}">
        <p14:creationId xmlns:p14="http://schemas.microsoft.com/office/powerpoint/2010/main" val="4266024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813-FFAF-4886-BDDB-22A01F9A05D5}"/>
              </a:ext>
            </a:extLst>
          </p:cNvPr>
          <p:cNvSpPr>
            <a:spLocks noGrp="1"/>
          </p:cNvSpPr>
          <p:nvPr>
            <p:ph type="title"/>
          </p:nvPr>
        </p:nvSpPr>
        <p:spPr/>
        <p:txBody>
          <a:bodyPr/>
          <a:lstStyle/>
          <a:p>
            <a:r>
              <a:rPr lang="en-US" dirty="0"/>
              <a:t>Schools offering graphic design</a:t>
            </a:r>
          </a:p>
        </p:txBody>
      </p:sp>
      <p:sp>
        <p:nvSpPr>
          <p:cNvPr id="3" name="Content Placeholder 2">
            <a:extLst>
              <a:ext uri="{FF2B5EF4-FFF2-40B4-BE49-F238E27FC236}">
                <a16:creationId xmlns:a16="http://schemas.microsoft.com/office/drawing/2014/main" id="{0E7136F4-1C59-4594-8ED5-5A34D2642129}"/>
              </a:ext>
            </a:extLst>
          </p:cNvPr>
          <p:cNvSpPr>
            <a:spLocks noGrp="1"/>
          </p:cNvSpPr>
          <p:nvPr>
            <p:ph idx="1"/>
          </p:nvPr>
        </p:nvSpPr>
        <p:spPr/>
        <p:txBody>
          <a:bodyPr/>
          <a:lstStyle/>
          <a:p>
            <a:r>
              <a:rPr lang="en-US" dirty="0"/>
              <a:t>Various schools offer graphic design allied courses across the world, the following is a representation of a few schools offering the course. </a:t>
            </a:r>
          </a:p>
          <a:p>
            <a:r>
              <a:rPr lang="en-US" dirty="0"/>
              <a:t>The University of Pennsylvania offers a course in graphic design in the Department of Fine Arts. Major degrees under this category as indicated in the school’s website include; Major in fine arts specializing in Graphic design, Minor in fine arts and Master of fine arts. (Website: </a:t>
            </a:r>
            <a:r>
              <a:rPr lang="en-US" dirty="0">
                <a:hlinkClick r:id="rId2"/>
              </a:rPr>
              <a:t>https://www.design.upenn.edu/fine-arts/undergraduate/curriculum</a:t>
            </a:r>
            <a:r>
              <a:rPr lang="en-US" dirty="0"/>
              <a:t>)</a:t>
            </a:r>
          </a:p>
          <a:p>
            <a:endParaRPr lang="en-US" dirty="0"/>
          </a:p>
          <a:p>
            <a:endParaRPr lang="en-US" dirty="0"/>
          </a:p>
        </p:txBody>
      </p:sp>
    </p:spTree>
    <p:extLst>
      <p:ext uri="{BB962C8B-B14F-4D97-AF65-F5344CB8AC3E}">
        <p14:creationId xmlns:p14="http://schemas.microsoft.com/office/powerpoint/2010/main" val="2625048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F2DAE-61FC-41CF-B2D6-795BBFC959C1}"/>
              </a:ext>
            </a:extLst>
          </p:cNvPr>
          <p:cNvSpPr>
            <a:spLocks noGrp="1"/>
          </p:cNvSpPr>
          <p:nvPr>
            <p:ph type="title"/>
          </p:nvPr>
        </p:nvSpPr>
        <p:spPr/>
        <p:txBody>
          <a:bodyPr/>
          <a:lstStyle/>
          <a:p>
            <a:r>
              <a:rPr lang="en-US" dirty="0"/>
              <a:t>University of Pennsylvania</a:t>
            </a:r>
          </a:p>
        </p:txBody>
      </p:sp>
      <p:pic>
        <p:nvPicPr>
          <p:cNvPr id="4" name="Content Placeholder 3">
            <a:extLst>
              <a:ext uri="{FF2B5EF4-FFF2-40B4-BE49-F238E27FC236}">
                <a16:creationId xmlns:a16="http://schemas.microsoft.com/office/drawing/2014/main" id="{CCD97A10-688A-4AF1-B3BA-5579983D523C}"/>
              </a:ext>
            </a:extLst>
          </p:cNvPr>
          <p:cNvPicPr>
            <a:picLocks noGrp="1" noChangeAspect="1"/>
          </p:cNvPicPr>
          <p:nvPr>
            <p:ph idx="1"/>
          </p:nvPr>
        </p:nvPicPr>
        <p:blipFill>
          <a:blip r:embed="rId2"/>
          <a:stretch>
            <a:fillRect/>
          </a:stretch>
        </p:blipFill>
        <p:spPr>
          <a:xfrm>
            <a:off x="3394364" y="2286000"/>
            <a:ext cx="5140036" cy="3589868"/>
          </a:xfrm>
          <a:prstGeom prst="rect">
            <a:avLst/>
          </a:prstGeom>
        </p:spPr>
      </p:pic>
    </p:spTree>
    <p:extLst>
      <p:ext uri="{BB962C8B-B14F-4D97-AF65-F5344CB8AC3E}">
        <p14:creationId xmlns:p14="http://schemas.microsoft.com/office/powerpoint/2010/main" val="4080175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B080C-14AA-44C0-83D6-47123891D274}"/>
              </a:ext>
            </a:extLst>
          </p:cNvPr>
          <p:cNvSpPr>
            <a:spLocks noGrp="1"/>
          </p:cNvSpPr>
          <p:nvPr>
            <p:ph type="title"/>
          </p:nvPr>
        </p:nvSpPr>
        <p:spPr/>
        <p:txBody>
          <a:bodyPr/>
          <a:lstStyle/>
          <a:p>
            <a:r>
              <a:rPr lang="en-US" dirty="0"/>
              <a:t>University of Florida</a:t>
            </a:r>
          </a:p>
        </p:txBody>
      </p:sp>
      <p:sp>
        <p:nvSpPr>
          <p:cNvPr id="3" name="Content Placeholder 2">
            <a:extLst>
              <a:ext uri="{FF2B5EF4-FFF2-40B4-BE49-F238E27FC236}">
                <a16:creationId xmlns:a16="http://schemas.microsoft.com/office/drawing/2014/main" id="{3FCD2B90-370B-43EC-B2C9-C904350C184C}"/>
              </a:ext>
            </a:extLst>
          </p:cNvPr>
          <p:cNvSpPr>
            <a:spLocks noGrp="1"/>
          </p:cNvSpPr>
          <p:nvPr>
            <p:ph idx="1"/>
          </p:nvPr>
        </p:nvSpPr>
        <p:spPr/>
        <p:txBody>
          <a:bodyPr/>
          <a:lstStyle/>
          <a:p>
            <a:r>
              <a:rPr lang="en-US" dirty="0"/>
              <a:t>The University of Florida is another reputed institution offering degrees in Graphic design affiliated courses in the department of art and art history. The school offers a BFA in graphic design and MFA in studio art with a concentration in graphic design. (Website: </a:t>
            </a:r>
            <a:r>
              <a:rPr lang="en-US" dirty="0">
                <a:hlinkClick r:id="rId2"/>
              </a:rPr>
              <a:t>http://arts.ufl.edu/academics/art-and-art-history/programs/graphic-design/</a:t>
            </a:r>
            <a:r>
              <a:rPr lang="en-US" dirty="0"/>
              <a:t>).</a:t>
            </a:r>
          </a:p>
          <a:p>
            <a:endParaRPr lang="en-US" dirty="0"/>
          </a:p>
        </p:txBody>
      </p:sp>
    </p:spTree>
    <p:extLst>
      <p:ext uri="{BB962C8B-B14F-4D97-AF65-F5344CB8AC3E}">
        <p14:creationId xmlns:p14="http://schemas.microsoft.com/office/powerpoint/2010/main" val="20764705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38848-393B-4CF1-9D77-C4A161CBB300}"/>
              </a:ext>
            </a:extLst>
          </p:cNvPr>
          <p:cNvSpPr>
            <a:spLocks noGrp="1"/>
          </p:cNvSpPr>
          <p:nvPr>
            <p:ph type="title"/>
          </p:nvPr>
        </p:nvSpPr>
        <p:spPr/>
        <p:txBody>
          <a:bodyPr/>
          <a:lstStyle/>
          <a:p>
            <a:r>
              <a:rPr lang="en-US" dirty="0"/>
              <a:t>University of Florida</a:t>
            </a:r>
          </a:p>
        </p:txBody>
      </p:sp>
      <p:pic>
        <p:nvPicPr>
          <p:cNvPr id="4" name="Content Placeholder 3">
            <a:extLst>
              <a:ext uri="{FF2B5EF4-FFF2-40B4-BE49-F238E27FC236}">
                <a16:creationId xmlns:a16="http://schemas.microsoft.com/office/drawing/2014/main" id="{199C35A0-228A-43AC-9154-040407978BE7}"/>
              </a:ext>
            </a:extLst>
          </p:cNvPr>
          <p:cNvPicPr>
            <a:picLocks noGrp="1" noChangeAspect="1"/>
          </p:cNvPicPr>
          <p:nvPr>
            <p:ph idx="1"/>
          </p:nvPr>
        </p:nvPicPr>
        <p:blipFill>
          <a:blip r:embed="rId2"/>
          <a:stretch>
            <a:fillRect/>
          </a:stretch>
        </p:blipFill>
        <p:spPr>
          <a:xfrm>
            <a:off x="3532909" y="2285999"/>
            <a:ext cx="5458691" cy="3823856"/>
          </a:xfrm>
          <a:prstGeom prst="rect">
            <a:avLst/>
          </a:prstGeom>
        </p:spPr>
      </p:pic>
    </p:spTree>
    <p:extLst>
      <p:ext uri="{BB962C8B-B14F-4D97-AF65-F5344CB8AC3E}">
        <p14:creationId xmlns:p14="http://schemas.microsoft.com/office/powerpoint/2010/main" val="253961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9264A-07DD-4B5D-AF00-927489D8C8B9}"/>
              </a:ext>
            </a:extLst>
          </p:cNvPr>
          <p:cNvSpPr>
            <a:spLocks noGrp="1"/>
          </p:cNvSpPr>
          <p:nvPr>
            <p:ph type="title"/>
          </p:nvPr>
        </p:nvSpPr>
        <p:spPr/>
        <p:txBody>
          <a:bodyPr/>
          <a:lstStyle/>
          <a:p>
            <a:r>
              <a:rPr lang="en-US" dirty="0"/>
              <a:t>Boston University</a:t>
            </a:r>
          </a:p>
        </p:txBody>
      </p:sp>
      <p:sp>
        <p:nvSpPr>
          <p:cNvPr id="3" name="Content Placeholder 2">
            <a:extLst>
              <a:ext uri="{FF2B5EF4-FFF2-40B4-BE49-F238E27FC236}">
                <a16:creationId xmlns:a16="http://schemas.microsoft.com/office/drawing/2014/main" id="{685E199A-4AE8-4052-B03E-14CF94BBCC0C}"/>
              </a:ext>
            </a:extLst>
          </p:cNvPr>
          <p:cNvSpPr>
            <a:spLocks noGrp="1"/>
          </p:cNvSpPr>
          <p:nvPr>
            <p:ph idx="1"/>
          </p:nvPr>
        </p:nvSpPr>
        <p:spPr/>
        <p:txBody>
          <a:bodyPr/>
          <a:lstStyle/>
          <a:p>
            <a:r>
              <a:rPr lang="en-US" dirty="0"/>
              <a:t>Boston University in the department of Fine arts also offers a BFA in graphic design and MFA in graphic design. Students in this university are exposed to all forms of art creations and work to train their minds, hands and eye s for future tasks. (Website: </a:t>
            </a:r>
            <a:r>
              <a:rPr lang="en-US" dirty="0">
                <a:hlinkClick r:id="rId2"/>
              </a:rPr>
              <a:t>http://www.bu.edu/cfa/academics/find-a-degreeprogram/school-of-visual-arts/graphic-design/</a:t>
            </a:r>
            <a:r>
              <a:rPr lang="en-US" dirty="0"/>
              <a:t>).</a:t>
            </a:r>
          </a:p>
          <a:p>
            <a:endParaRPr lang="en-US" dirty="0"/>
          </a:p>
        </p:txBody>
      </p:sp>
    </p:spTree>
    <p:extLst>
      <p:ext uri="{BB962C8B-B14F-4D97-AF65-F5344CB8AC3E}">
        <p14:creationId xmlns:p14="http://schemas.microsoft.com/office/powerpoint/2010/main" val="501336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2974D-D506-4063-BBF4-D043546A28C5}"/>
              </a:ext>
            </a:extLst>
          </p:cNvPr>
          <p:cNvSpPr>
            <a:spLocks noGrp="1"/>
          </p:cNvSpPr>
          <p:nvPr>
            <p:ph type="title"/>
          </p:nvPr>
        </p:nvSpPr>
        <p:spPr/>
        <p:txBody>
          <a:bodyPr/>
          <a:lstStyle/>
          <a:p>
            <a:r>
              <a:rPr lang="en-US" dirty="0"/>
              <a:t>Boston University</a:t>
            </a:r>
          </a:p>
        </p:txBody>
      </p:sp>
      <p:pic>
        <p:nvPicPr>
          <p:cNvPr id="4" name="Content Placeholder 3">
            <a:extLst>
              <a:ext uri="{FF2B5EF4-FFF2-40B4-BE49-F238E27FC236}">
                <a16:creationId xmlns:a16="http://schemas.microsoft.com/office/drawing/2014/main" id="{9B6A1322-4AC0-4E67-98EE-D528ED9D0273}"/>
              </a:ext>
            </a:extLst>
          </p:cNvPr>
          <p:cNvPicPr>
            <a:picLocks noGrp="1" noChangeAspect="1"/>
          </p:cNvPicPr>
          <p:nvPr>
            <p:ph idx="1"/>
          </p:nvPr>
        </p:nvPicPr>
        <p:blipFill>
          <a:blip r:embed="rId2"/>
          <a:stretch>
            <a:fillRect/>
          </a:stretch>
        </p:blipFill>
        <p:spPr>
          <a:xfrm>
            <a:off x="3283527" y="2285999"/>
            <a:ext cx="5126182" cy="3934691"/>
          </a:xfrm>
          <a:prstGeom prst="rect">
            <a:avLst/>
          </a:prstGeom>
        </p:spPr>
      </p:pic>
    </p:spTree>
    <p:extLst>
      <p:ext uri="{BB962C8B-B14F-4D97-AF65-F5344CB8AC3E}">
        <p14:creationId xmlns:p14="http://schemas.microsoft.com/office/powerpoint/2010/main" val="3522066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BAA9B-1D21-4152-A599-95F6A4DD49CE}"/>
              </a:ext>
            </a:extLst>
          </p:cNvPr>
          <p:cNvSpPr>
            <a:spLocks noGrp="1"/>
          </p:cNvSpPr>
          <p:nvPr>
            <p:ph type="title"/>
          </p:nvPr>
        </p:nvSpPr>
        <p:spPr/>
        <p:txBody>
          <a:bodyPr/>
          <a:lstStyle/>
          <a:p>
            <a:r>
              <a:rPr lang="en-US" dirty="0"/>
              <a:t>Type of career</a:t>
            </a:r>
          </a:p>
        </p:txBody>
      </p:sp>
      <p:sp>
        <p:nvSpPr>
          <p:cNvPr id="3" name="Content Placeholder 2">
            <a:extLst>
              <a:ext uri="{FF2B5EF4-FFF2-40B4-BE49-F238E27FC236}">
                <a16:creationId xmlns:a16="http://schemas.microsoft.com/office/drawing/2014/main" id="{9EF2122B-6BB7-406B-AE10-8AC6C023A185}"/>
              </a:ext>
            </a:extLst>
          </p:cNvPr>
          <p:cNvSpPr>
            <a:spLocks noGrp="1"/>
          </p:cNvSpPr>
          <p:nvPr>
            <p:ph idx="1"/>
          </p:nvPr>
        </p:nvSpPr>
        <p:spPr/>
        <p:txBody>
          <a:bodyPr/>
          <a:lstStyle/>
          <a:p>
            <a:r>
              <a:rPr lang="en-US" dirty="0"/>
              <a:t>Holders of a degree in graphic design may either choose to work with companies in the field of advertising, publishing, public relations and industrial design or as freelance designers. </a:t>
            </a:r>
          </a:p>
          <a:p>
            <a:r>
              <a:rPr lang="en-US" dirty="0"/>
              <a:t>Statistics have indicated that over 30% of the graphic designers are their own bosses. </a:t>
            </a:r>
          </a:p>
        </p:txBody>
      </p:sp>
    </p:spTree>
    <p:extLst>
      <p:ext uri="{BB962C8B-B14F-4D97-AF65-F5344CB8AC3E}">
        <p14:creationId xmlns:p14="http://schemas.microsoft.com/office/powerpoint/2010/main" val="651825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F7559-BD63-4D15-BFD5-DFCE2DDE2013}"/>
              </a:ext>
            </a:extLst>
          </p:cNvPr>
          <p:cNvSpPr>
            <a:spLocks noGrp="1"/>
          </p:cNvSpPr>
          <p:nvPr>
            <p:ph type="title"/>
          </p:nvPr>
        </p:nvSpPr>
        <p:spPr/>
        <p:txBody>
          <a:bodyPr/>
          <a:lstStyle/>
          <a:p>
            <a:r>
              <a:rPr lang="en-US" dirty="0"/>
              <a:t>Amount of money</a:t>
            </a:r>
          </a:p>
        </p:txBody>
      </p:sp>
      <p:sp>
        <p:nvSpPr>
          <p:cNvPr id="3" name="Content Placeholder 2">
            <a:extLst>
              <a:ext uri="{FF2B5EF4-FFF2-40B4-BE49-F238E27FC236}">
                <a16:creationId xmlns:a16="http://schemas.microsoft.com/office/drawing/2014/main" id="{F50DBB9D-00AA-445B-AD05-9B346E11AFB2}"/>
              </a:ext>
            </a:extLst>
          </p:cNvPr>
          <p:cNvSpPr>
            <a:spLocks noGrp="1"/>
          </p:cNvSpPr>
          <p:nvPr>
            <p:ph idx="1"/>
          </p:nvPr>
        </p:nvSpPr>
        <p:spPr/>
        <p:txBody>
          <a:bodyPr/>
          <a:lstStyle/>
          <a:p>
            <a:r>
              <a:rPr lang="en-US" dirty="0"/>
              <a:t>Averagely, graphic designers currently make up to 56, 750 dollars annually. Even though this is not a comfortable pay, the salaries for creative services manager may go up to 86, 250 dollars each year. </a:t>
            </a:r>
          </a:p>
          <a:p>
            <a:r>
              <a:rPr lang="en-US" dirty="0"/>
              <a:t>Similarly, art directors also make a good sum of money annually usually ranging between 85, 000 dollars to 90, 000 dollars. Creative art directors and interactive art directors may make up to over 100, 000 dollars </a:t>
            </a:r>
          </a:p>
        </p:txBody>
      </p:sp>
    </p:spTree>
    <p:extLst>
      <p:ext uri="{BB962C8B-B14F-4D97-AF65-F5344CB8AC3E}">
        <p14:creationId xmlns:p14="http://schemas.microsoft.com/office/powerpoint/2010/main" val="193305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7E4E-3DBC-4882-AB82-1AA986C7D6FB}"/>
              </a:ext>
            </a:extLst>
          </p:cNvPr>
          <p:cNvSpPr>
            <a:spLocks noGrp="1"/>
          </p:cNvSpPr>
          <p:nvPr>
            <p:ph type="title"/>
          </p:nvPr>
        </p:nvSpPr>
        <p:spPr/>
        <p:txBody>
          <a:bodyPr/>
          <a:lstStyle/>
          <a:p>
            <a:r>
              <a:rPr lang="en-US" dirty="0"/>
              <a:t>Personal opinion</a:t>
            </a:r>
          </a:p>
        </p:txBody>
      </p:sp>
      <p:sp>
        <p:nvSpPr>
          <p:cNvPr id="3" name="Content Placeholder 2">
            <a:extLst>
              <a:ext uri="{FF2B5EF4-FFF2-40B4-BE49-F238E27FC236}">
                <a16:creationId xmlns:a16="http://schemas.microsoft.com/office/drawing/2014/main" id="{812CB535-6487-4475-9A61-969B8D51A2AF}"/>
              </a:ext>
            </a:extLst>
          </p:cNvPr>
          <p:cNvSpPr>
            <a:spLocks noGrp="1"/>
          </p:cNvSpPr>
          <p:nvPr>
            <p:ph idx="1"/>
          </p:nvPr>
        </p:nvSpPr>
        <p:spPr/>
        <p:txBody>
          <a:bodyPr/>
          <a:lstStyle/>
          <a:p>
            <a:r>
              <a:rPr lang="en-US" dirty="0"/>
              <a:t>In my opinion, I believe that art careers are arguably unique and present a high potential for high earnings. Individuals can market themselves as long as they posses artistic abilities and skills. </a:t>
            </a:r>
          </a:p>
          <a:p>
            <a:r>
              <a:rPr lang="en-US" dirty="0"/>
              <a:t>Similarly, adding a little educational background in arts allows individuals to make a decent living out of art.</a:t>
            </a:r>
          </a:p>
        </p:txBody>
      </p:sp>
    </p:spTree>
    <p:extLst>
      <p:ext uri="{BB962C8B-B14F-4D97-AF65-F5344CB8AC3E}">
        <p14:creationId xmlns:p14="http://schemas.microsoft.com/office/powerpoint/2010/main" val="3467053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39965-77D8-4AD5-871E-96E3348CEA67}"/>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A832A626-2F88-4274-AB0B-B0233AC7F0FB}"/>
              </a:ext>
            </a:extLst>
          </p:cNvPr>
          <p:cNvSpPr>
            <a:spLocks noGrp="1"/>
          </p:cNvSpPr>
          <p:nvPr>
            <p:ph idx="1"/>
          </p:nvPr>
        </p:nvSpPr>
        <p:spPr/>
        <p:txBody>
          <a:bodyPr>
            <a:normAutofit fontScale="92500"/>
          </a:bodyPr>
          <a:lstStyle/>
          <a:p>
            <a:r>
              <a:rPr lang="en-US" dirty="0"/>
              <a:t>Graphic Design Schools in the US: Designing Your Path to Career Success. Retrieved from: </a:t>
            </a:r>
            <a:r>
              <a:rPr lang="en-US" dirty="0">
                <a:hlinkClick r:id="rId2"/>
              </a:rPr>
              <a:t>https://www.gamedesigning.org/graphic/design-schools/</a:t>
            </a:r>
            <a:endParaRPr lang="en-US" dirty="0"/>
          </a:p>
          <a:p>
            <a:r>
              <a:rPr lang="en-US" dirty="0"/>
              <a:t>Mairead Kelly. (2020). The 5 Highest-Paying Graphic Design Jobs You Can Get With a Bachelor's Degree. Retrieved from: </a:t>
            </a:r>
            <a:r>
              <a:rPr lang="en-US" dirty="0">
                <a:hlinkClick r:id="rId3"/>
              </a:rPr>
              <a:t>https://www.noodle.com/articles/the-5-highest-paying-graphic-design-careers-with-a-bachelors-degree</a:t>
            </a:r>
            <a:endParaRPr lang="en-US" dirty="0"/>
          </a:p>
          <a:p>
            <a:r>
              <a:rPr lang="en-US" dirty="0"/>
              <a:t>Callie </a:t>
            </a:r>
            <a:r>
              <a:rPr lang="en-US" dirty="0" err="1"/>
              <a:t>Malvik</a:t>
            </a:r>
            <a:r>
              <a:rPr lang="en-US" dirty="0"/>
              <a:t>. (2020). Common questions about being a graphic designer. Retrieved from: </a:t>
            </a:r>
            <a:r>
              <a:rPr lang="en-US" dirty="0">
                <a:hlinkClick r:id="rId4"/>
              </a:rPr>
              <a:t>https://www.rasmussen.edu/degrees/design/blog/how-much-do-graphic-designer-make/</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042528509"/>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emplate>Organic</Template>
  <TotalTime>35</TotalTime>
  <Words>789</Words>
  <Application>Microsoft Office PowerPoint</Application>
  <PresentationFormat>Widescreen</PresentationFormat>
  <Paragraphs>35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Garamond</vt:lpstr>
      <vt:lpstr>Organic</vt:lpstr>
      <vt:lpstr>    Graphic Design   Author  Institutional Affiliation Instructor  Course code  Date of submission</vt:lpstr>
      <vt:lpstr>What do people do in this Career?</vt:lpstr>
      <vt:lpstr>Images showing various types of arts</vt:lpstr>
      <vt:lpstr>What talents and abilities are required to ensure success?</vt:lpstr>
      <vt:lpstr>Skills and abilities required</vt:lpstr>
      <vt:lpstr>Schools offering graphic design</vt:lpstr>
      <vt:lpstr>University of Pennsylvania</vt:lpstr>
      <vt:lpstr>University of Florida</vt:lpstr>
      <vt:lpstr>University of Florida</vt:lpstr>
      <vt:lpstr>Boston University</vt:lpstr>
      <vt:lpstr>Boston University</vt:lpstr>
      <vt:lpstr>Type of career</vt:lpstr>
      <vt:lpstr>Amount of money</vt:lpstr>
      <vt:lpstr>Personal opinion</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Steve0798266195</dc:creator>
  <cp:lastModifiedBy>Steve0798266195</cp:lastModifiedBy>
  <cp:revision>26</cp:revision>
  <dcterms:created xsi:type="dcterms:W3CDTF">2021-01-29T19:38:46Z</dcterms:created>
  <dcterms:modified xsi:type="dcterms:W3CDTF">2021-01-29T20:14:31Z</dcterms:modified>
</cp:coreProperties>
</file>